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73" r:id="rId3"/>
    <p:sldId id="276" r:id="rId4"/>
    <p:sldId id="265" r:id="rId5"/>
    <p:sldId id="258" r:id="rId6"/>
    <p:sldId id="266" r:id="rId7"/>
    <p:sldId id="259" r:id="rId8"/>
    <p:sldId id="260" r:id="rId9"/>
    <p:sldId id="261" r:id="rId10"/>
    <p:sldId id="268" r:id="rId11"/>
    <p:sldId id="267" r:id="rId12"/>
    <p:sldId id="277" r:id="rId13"/>
    <p:sldId id="278" r:id="rId14"/>
    <p:sldId id="279" r:id="rId15"/>
    <p:sldId id="264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3875"/>
  </p:normalViewPr>
  <p:slideViewPr>
    <p:cSldViewPr snapToGrid="0" snapToObjects="1">
      <p:cViewPr varScale="1">
        <p:scale>
          <a:sx n="123" d="100"/>
          <a:sy n="123" d="100"/>
        </p:scale>
        <p:origin x="6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tiff>
</file>

<file path=ppt/media/image4.tiff>
</file>

<file path=ppt/media/image5.tiff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9CD80F-057D-8A49-B342-0C7D023FE1BD}" type="datetimeFigureOut">
              <a:rPr lang="en-US" smtClean="0"/>
              <a:t>10/9/21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28CD7-AA0A-6447-8EAF-08A12C3B4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45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28CD7-AA0A-6447-8EAF-08A12C3B44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4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www.mathworks.com</a:t>
            </a:r>
            <a:r>
              <a:rPr lang="en-US" dirty="0"/>
              <a:t>/discovery/machine-</a:t>
            </a:r>
            <a:r>
              <a:rPr lang="en-US" dirty="0" err="1"/>
              <a:t>learning.html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C7EC2-0A38-2D42-B0D1-123686A170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944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www.mathworks.com</a:t>
            </a:r>
            <a:r>
              <a:rPr lang="en-US" dirty="0"/>
              <a:t>/discovery/machine-</a:t>
            </a:r>
            <a:r>
              <a:rPr lang="en-US" dirty="0" err="1"/>
              <a:t>learning.html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C7EC2-0A38-2D42-B0D1-123686A170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192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C7EC2-0A38-2D42-B0D1-123686A170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59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BF21-D206-AA43-A0E2-61C0B5884E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72448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6A61C2-852B-EE46-9672-2B6FDB9B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72448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4ABDE-E1AD-FA45-AFC0-3FA84E0FA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38E69-CE0C-9D4C-AC4D-59227CA5EC7B}" type="datetime1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F3760-43DD-D544-80EE-FF944730D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54312" y="91440"/>
            <a:ext cx="2743200" cy="2743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55E8C-A00F-8545-9545-C93686959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79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3E8E1-D875-0745-B0C2-A1482AECF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3AB9E3-E670-114E-9B39-E4E0EBEFC3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E6C4D-B8D6-CA4D-A284-E09680F9D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65E73-A6B8-D641-84BE-5D7BBE681CC0}" type="datetime1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80425-C61A-7945-A074-38C6E5004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D3D30-AA37-3D49-8108-1E22517DB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387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47955D-D0F1-5441-AFEA-BD3E0015C1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B83B3A-9EA4-B34A-A289-2758CE7846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C3E86-8CD2-984C-92DC-211B997F4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1FAF6-08C5-B140-BB8A-856B25586EC9}" type="datetime1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46BF7-2D8E-E546-84ED-2F42648EE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CB9D0-85B4-4546-89A0-A9731FDD3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17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7FDF8-C74E-9448-A2CB-510F83CEB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20675"/>
            <a:ext cx="8364415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3A306-44EC-6A40-8FE1-202EDA333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59EC7-2548-4842-A62C-BE872F15F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BA57D-65F6-D241-8382-A262B38853DE}" type="datetime1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060EE-6773-3845-9C23-DA31765D5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54312" y="91440"/>
            <a:ext cx="2743200" cy="2743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1B5BE-CDEF-424C-978B-E7D6820BC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303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B00F4-6E8A-D64D-AF20-59A6F5E06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77787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4CA65-EA3C-E54B-B33C-791945E40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77787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1011F-6918-D448-A61A-D159DB736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F19D-4C97-2C46-B256-4A8B5C6C2576}" type="datetime1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74BA1-2A4D-464B-A036-885C5EAB8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B69EB-D727-184F-AFEC-408342A26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476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952D-00F1-204D-9B88-F8A0FEF37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74510-2146-7947-8997-80AE9A35E7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81835B-CE2B-C548-8AED-CA9DE46042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746AC6-8ED1-004C-8BA5-81D686BED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14C8D-1FD1-3949-B025-A2EE1FFCEFCF}" type="datetime1">
              <a:rPr lang="en-US" smtClean="0"/>
              <a:t>10/9/21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72E145-DC9D-3949-81BF-4F0572A40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94F86E-406B-FC45-88C7-2CA61D75C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856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945EC-D838-2748-B486-A39E15151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8CA345-C11B-7E4F-A9C8-E0487181A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6402F-C4A8-0348-BA20-F0EE6FD0E2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6A71A1-8DD9-9040-84BB-3291C0F513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3BE3A1-0B8C-CC42-9416-D1A9181BC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15135E-180B-9345-8EE9-B32D1A163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4BFA8-FEBB-C346-BB88-9CCA5CE5BC53}" type="datetime1">
              <a:rPr lang="en-US" smtClean="0"/>
              <a:t>10/9/21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2A8014-2CA0-D54C-9785-FB5B4A2F0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86BFB9-8570-4148-AC8E-DE2FC289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25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5B310-447C-074A-A434-72D980CC7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183B3B-CBB3-2342-8D24-B654B93FF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11F0B-676E-E848-81DF-9D2CACA5CA68}" type="datetime1">
              <a:rPr lang="en-US" smtClean="0"/>
              <a:t>10/9/21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475568-2D34-7348-8EA0-05D4563F7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983619-4AEB-9545-B6F1-645D37E1E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23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9B988B-7C7B-C24E-8C47-50F64740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D127-8F07-2842-B80D-054038CD7038}" type="datetime1">
              <a:rPr lang="en-US" smtClean="0"/>
              <a:t>10/9/21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582FA0-C3C4-CC47-860E-721419F27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BDD1B-9A16-024B-82A5-955AD8EA9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15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1A365-45C2-A540-AB54-77F4723B0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6C544-A884-9E4D-9262-92D3E512B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3E0086-4A52-B44B-9E7A-57B524689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E8DA93-7AE5-5C48-8D5C-A820F5245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55FC7-682D-0A47-8D32-4DCF54741142}" type="datetime1">
              <a:rPr lang="en-US" smtClean="0"/>
              <a:t>10/9/21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78D6D-F75B-DA40-9BD0-43B381A9B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AA374A-EAAE-1C49-BEDB-390CA84BB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333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E0D7B-5ADE-AE4E-A0A6-B9DBE448C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B32913-4DC7-9640-ADE5-E87065EBFE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4DB2C1-93B2-FC44-8FB6-0BB8A68F64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F57985-4F34-B948-AC38-3A3943AF1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4F91-8130-ED4F-A4EE-D542F8817D17}" type="datetime1">
              <a:rPr lang="en-US" smtClean="0"/>
              <a:t>10/9/21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56DC99-E140-0247-A093-6BB20276E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CEDA5-4F36-DB45-9EB3-99E52CC0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503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B77712-6C79-5C4B-8BBE-C9DEF321F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237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CEC01-B220-C243-87C8-442CA1E40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2166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55053-34EF-1F42-8DB7-C74B0F6827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1443D-8F29-9F42-8EC9-CBAF24004CA5}" type="datetime1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579D2C-A28C-DE4A-BC53-0C3F52D782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354312" y="91440"/>
            <a:ext cx="2743200" cy="2743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7E4F8-1616-B644-8493-CEF1A2693E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80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towardsdatascience.com/an-intuitive-explanation-of-gradient-descent-83adf68c9c33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world/" TargetMode="External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ata.gov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eARCOQj3E7SLy2LFbNZAREprdCIa89tP?usp=shari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drive/1GHJTCqO5IittuYx3rjCMaQaXbyWqkzfw?usp=sharin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cikit-learn.org/stable/tutorial/machine_learning_map/" TargetMode="External"/><Relationship Id="rId4" Type="http://schemas.openxmlformats.org/officeDocument/2006/relationships/image" Target="http://scikit-learn.org/stable/_static/ml_map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02E42-A86A-C54B-8CDC-6964FB922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1973E8-DA07-E84D-9C96-282F85C8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025" y="2950720"/>
            <a:ext cx="9375936" cy="2387600"/>
          </a:xfrm>
        </p:spPr>
        <p:txBody>
          <a:bodyPr>
            <a:noAutofit/>
          </a:bodyPr>
          <a:lstStyle/>
          <a:p>
            <a:r>
              <a:rPr lang="en-US" sz="7200" dirty="0"/>
              <a:t>Intro to ML and NLP with scikit-learn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F5A51-7222-8D41-8619-A2B02A28C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025" y="5454400"/>
            <a:ext cx="9144000" cy="548040"/>
          </a:xfrm>
        </p:spPr>
        <p:txBody>
          <a:bodyPr/>
          <a:lstStyle/>
          <a:p>
            <a:r>
              <a:rPr lang="en-US" dirty="0"/>
              <a:t>Document Classification </a:t>
            </a:r>
            <a:r>
              <a:rPr lang="en-US"/>
              <a:t>Use Case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092644-E2FF-AE4B-8B15-BD8CEBDF8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1222" y="91440"/>
            <a:ext cx="2746290" cy="274629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8425444-E89C-4F41-AF73-F2D1459852D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025" y="289969"/>
            <a:ext cx="8019683" cy="276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832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52C85-71A4-A444-8D8A-7FA5A35F9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err="1"/>
              <a:t>Scikit</a:t>
            </a:r>
            <a:r>
              <a:rPr lang="en-US" sz="5400" dirty="0"/>
              <a:t>-Learn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331CC-D755-C645-A178-0B21FB5C8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059"/>
            <a:ext cx="10216662" cy="5158155"/>
          </a:xfrm>
        </p:spPr>
        <p:txBody>
          <a:bodyPr>
            <a:normAutofit fontScale="92500"/>
          </a:bodyPr>
          <a:lstStyle/>
          <a:p>
            <a:r>
              <a:rPr lang="en-US" dirty="0"/>
              <a:t>Input data</a:t>
            </a:r>
          </a:p>
          <a:p>
            <a:pPr lvl="1"/>
            <a:r>
              <a:rPr lang="en-US" b="1" dirty="0"/>
              <a:t>2-dimensional NumPy array</a:t>
            </a:r>
            <a:r>
              <a:rPr lang="en-US" dirty="0"/>
              <a:t> usually named </a:t>
            </a:r>
            <a:r>
              <a:rPr lang="en-US" b="1" dirty="0"/>
              <a:t>`X`</a:t>
            </a:r>
          </a:p>
          <a:p>
            <a:pPr lvl="2"/>
            <a:r>
              <a:rPr lang="en-US" dirty="0"/>
              <a:t>each column is a </a:t>
            </a:r>
            <a:r>
              <a:rPr lang="en-US" b="1" dirty="0"/>
              <a:t>feature,  </a:t>
            </a:r>
            <a:r>
              <a:rPr lang="en-US" dirty="0"/>
              <a:t>each row is a </a:t>
            </a:r>
            <a:r>
              <a:rPr lang="en-US" b="1" dirty="0"/>
              <a:t>sample</a:t>
            </a:r>
          </a:p>
          <a:p>
            <a:pPr lvl="1"/>
            <a:r>
              <a:rPr lang="en-US" dirty="0"/>
              <a:t>each </a:t>
            </a:r>
            <a:r>
              <a:rPr lang="en-US" b="1" dirty="0"/>
              <a:t>sample</a:t>
            </a:r>
            <a:r>
              <a:rPr lang="en-US" dirty="0"/>
              <a:t> (row) has a corresponding </a:t>
            </a:r>
            <a:r>
              <a:rPr lang="en-US" b="1" dirty="0"/>
              <a:t>target</a:t>
            </a:r>
            <a:r>
              <a:rPr lang="en-US" dirty="0"/>
              <a:t> value (</a:t>
            </a:r>
            <a:r>
              <a:rPr lang="en-US" b="1" dirty="0"/>
              <a:t>label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label can be a continuous value (e.g. price) or a category (e.g. spam/not spam). </a:t>
            </a:r>
          </a:p>
          <a:p>
            <a:pPr lvl="1"/>
            <a:r>
              <a:rPr lang="en-US" dirty="0"/>
              <a:t>labels are separated into their own array, usually named `</a:t>
            </a:r>
            <a:r>
              <a:rPr lang="en-US" b="1" dirty="0"/>
              <a:t>y</a:t>
            </a:r>
            <a:r>
              <a:rPr lang="en-US" dirty="0"/>
              <a:t>`</a:t>
            </a:r>
          </a:p>
          <a:p>
            <a:r>
              <a:rPr lang="en-US" b="1" dirty="0"/>
              <a:t>Estimator</a:t>
            </a:r>
            <a:r>
              <a:rPr lang="en-US" dirty="0"/>
              <a:t> is the Python </a:t>
            </a:r>
            <a:r>
              <a:rPr lang="en-US" b="1" dirty="0"/>
              <a:t>object </a:t>
            </a:r>
            <a:r>
              <a:rPr lang="en-US" dirty="0"/>
              <a:t>that learns from the data. We use it to train (</a:t>
            </a:r>
            <a:r>
              <a:rPr lang="en-US" b="1" dirty="0"/>
              <a:t>fit</a:t>
            </a:r>
            <a:r>
              <a:rPr lang="en-US" dirty="0"/>
              <a:t>) the model, and use model to make predictions. Model is stored in this object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C8C8B2-3BBF-BB44-8DF4-3698AE31E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922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4F1D-960D-C040-9E18-B3B5900C7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err="1"/>
              <a:t>Scikit</a:t>
            </a:r>
            <a:r>
              <a:rPr lang="en-US" sz="5400" dirty="0"/>
              <a:t>-Learn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8ACAD-3586-E348-A3FE-3D726EA3A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Easy to use </a:t>
            </a:r>
          </a:p>
          <a:p>
            <a:pPr lvl="1"/>
            <a:r>
              <a:rPr lang="en-US" sz="3200" dirty="0"/>
              <a:t>train a model in 3 lines of code</a:t>
            </a:r>
          </a:p>
          <a:p>
            <a:pPr lvl="1"/>
            <a:r>
              <a:rPr lang="en-US" sz="3200" dirty="0"/>
              <a:t>other tools for data preprocessing and model evaluation</a:t>
            </a:r>
          </a:p>
          <a:p>
            <a:r>
              <a:rPr lang="en-US" sz="3600" dirty="0"/>
              <a:t>Does not focus on Deep Learning</a:t>
            </a:r>
          </a:p>
          <a:p>
            <a:r>
              <a:rPr lang="en-US" sz="3600" dirty="0"/>
              <a:t>Built on top of NumPy library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5C954-9DC2-8741-AB4E-7B4A332CC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345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274CD-FF48-7144-A938-DD800344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2CB3C-8CB8-F044-9317-41169804C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108E47-D193-214F-9748-E6EF9FAB0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An Introduction to Linear Regression Analysis - YouTube">
            <a:extLst>
              <a:ext uri="{FF2B5EF4-FFF2-40B4-BE49-F238E27FC236}">
                <a16:creationId xmlns:a16="http://schemas.microsoft.com/office/drawing/2014/main" id="{F3371638-A65C-5D4A-A956-A21E2B0C5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3420" y="1589809"/>
            <a:ext cx="9365673" cy="5268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0539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644BD-4A44-F648-8C64-C0C78CEF8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20676"/>
            <a:ext cx="8364415" cy="8080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do we fit?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E5BEA-0369-F34B-A64A-A4F1FC072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25391"/>
            <a:ext cx="10216662" cy="451572"/>
          </a:xfrm>
        </p:spPr>
        <p:txBody>
          <a:bodyPr>
            <a:normAutofit/>
          </a:bodyPr>
          <a:lstStyle/>
          <a:p>
            <a:r>
              <a:rPr lang="en-US" sz="1800" dirty="0"/>
              <a:t>Source: </a:t>
            </a:r>
            <a:r>
              <a:rPr lang="en-US" sz="1800" dirty="0">
                <a:hlinkClick r:id="rId2"/>
              </a:rPr>
              <a:t>https://towardsdatascience.com/an-intuitive-explanation-of-gradient-descent-83adf68c9c33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6FF041-4BF7-A44C-9862-EA414C179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1BC9430F-A08C-4D41-AF41-A68ED63E5D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30086" y="1128675"/>
            <a:ext cx="8731827" cy="4596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9592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4B978-0008-394F-A0EC-1CB62D156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0DAD8-4713-CA43-9E9E-DAF68C061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E1AE84-50C0-6549-A6C8-B29547B6F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016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98C4C-345D-F245-B5CD-3FEB4B93B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ECD3A-0367-0C41-92BB-5110CE4CB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68614" cy="4351338"/>
          </a:xfrm>
        </p:spPr>
        <p:txBody>
          <a:bodyPr/>
          <a:lstStyle/>
          <a:p>
            <a:r>
              <a:rPr lang="en-US" dirty="0"/>
              <a:t>O'Reilly Data Newsletter</a:t>
            </a:r>
          </a:p>
          <a:p>
            <a:r>
              <a:rPr lang="en-US" dirty="0"/>
              <a:t>O'Reilly Artificial Intelligence Newsletter</a:t>
            </a:r>
          </a:p>
          <a:p>
            <a:r>
              <a:rPr lang="en-US" dirty="0" err="1"/>
              <a:t>kdnuggets</a:t>
            </a:r>
            <a:endParaRPr lang="en-US" dirty="0"/>
          </a:p>
          <a:p>
            <a:r>
              <a:rPr lang="en-US" dirty="0" err="1"/>
              <a:t>towardsdatascience.com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911346-7F3B-B449-AF7A-926E3008F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512" y="2816798"/>
            <a:ext cx="5562257" cy="336016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D2C0B8-A8B1-4B47-BC6C-C7EB40E44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ECDFBE-0F27-3144-801D-905807B2F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8512" y="1646238"/>
            <a:ext cx="18923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598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3EEBB-98B5-E846-AAD8-CACE1385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Competitions,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F52CF-4F25-D546-96C0-1EDEE4D52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Kaggle Datasets</a:t>
            </a:r>
            <a:endParaRPr lang="en-US" dirty="0"/>
          </a:p>
          <a:p>
            <a:r>
              <a:rPr lang="en-US" u="sng" dirty="0">
                <a:hlinkClick r:id="rId3"/>
              </a:rPr>
              <a:t>data.world</a:t>
            </a:r>
            <a:endParaRPr lang="en-US" dirty="0"/>
          </a:p>
          <a:p>
            <a:r>
              <a:rPr lang="en-US" u="sng" dirty="0">
                <a:hlinkClick r:id="rId4"/>
              </a:rPr>
              <a:t>data.gov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FA4692-0B8D-1A46-A1FB-B2C9F7489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749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340DE-EF88-AB4B-9499-8B5E8ECF0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388CC-F5A4-CF4A-9FDE-6318BAE93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4800" dirty="0" err="1"/>
              <a:t>meetup.com</a:t>
            </a:r>
            <a:r>
              <a:rPr lang="en-US" sz="4800" dirty="0"/>
              <a:t>/</a:t>
            </a:r>
            <a:r>
              <a:rPr lang="en-US" sz="4800" dirty="0" err="1"/>
              <a:t>DataSciencePros</a:t>
            </a:r>
            <a:r>
              <a:rPr lang="en-US" sz="4800" dirty="0"/>
              <a:t>/</a:t>
            </a:r>
          </a:p>
          <a:p>
            <a:r>
              <a:rPr lang="en-US" sz="4800" dirty="0"/>
              <a:t>Code:</a:t>
            </a:r>
          </a:p>
          <a:p>
            <a:pPr lvl="1"/>
            <a:r>
              <a:rPr lang="en-US" sz="4400" dirty="0"/>
              <a:t>https://</a:t>
            </a:r>
            <a:r>
              <a:rPr lang="en-US" sz="4400" dirty="0" err="1"/>
              <a:t>github.com</a:t>
            </a:r>
            <a:r>
              <a:rPr lang="en-US" sz="4400" dirty="0"/>
              <a:t>/</a:t>
            </a:r>
            <a:r>
              <a:rPr lang="en-US" sz="4400" dirty="0" err="1"/>
              <a:t>DataSciencePros</a:t>
            </a:r>
            <a:r>
              <a:rPr lang="en-US" sz="4400" dirty="0"/>
              <a:t>/</a:t>
            </a:r>
            <a:r>
              <a:rPr lang="en-US" sz="4400" dirty="0" err="1"/>
              <a:t>data_science_workshop</a:t>
            </a:r>
            <a:endParaRPr lang="en-US" sz="4400" dirty="0"/>
          </a:p>
          <a:p>
            <a:pPr lvl="1"/>
            <a:r>
              <a:rPr lang="en-US" sz="4400" dirty="0">
                <a:hlinkClick r:id="rId3"/>
              </a:rPr>
              <a:t>Notebook 3 on Colab: https://colab.research.google.com/drive/1eARCOQj3E7SLy2LFbNZAREprdCIa89tP?usp=sharing</a:t>
            </a:r>
            <a:endParaRPr lang="en-US" sz="4400" dirty="0"/>
          </a:p>
          <a:p>
            <a:pPr lvl="1"/>
            <a:r>
              <a:rPr lang="en-US" sz="4400" dirty="0">
                <a:hlinkClick r:id="rId3"/>
              </a:rPr>
              <a:t>Notebook 4 on Colab: </a:t>
            </a:r>
            <a:r>
              <a:rPr lang="en-US" sz="4400" dirty="0">
                <a:hlinkClick r:id="rId4"/>
              </a:rPr>
              <a:t>https://colab.research.google.com/drive/1GHJTCqO5IittuYx3rjCMaQaXbyWqkzfw?usp=sharing</a:t>
            </a:r>
            <a:endParaRPr lang="en-US" sz="4400" dirty="0"/>
          </a:p>
          <a:p>
            <a:pPr lvl="1"/>
            <a:endParaRPr lang="en-US" sz="4400" dirty="0"/>
          </a:p>
          <a:p>
            <a:pPr lvl="1"/>
            <a:endParaRPr lang="en-US" sz="4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D6D5E8-A7A9-9345-82A0-CFF7A831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870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C5D39-9304-E642-97B5-65797FC63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C1ABB-8B5A-B646-936A-966F86593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C8ACD-9C09-4E41-A1ED-26A04AA54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346E5-01C3-734B-8436-4F55A715053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91" y="20704"/>
            <a:ext cx="12192000" cy="681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159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EF4E7-5884-CE45-B8D8-07A6AF69C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Examples of </a:t>
            </a:r>
            <a:br>
              <a:rPr lang="en-US" sz="5400" dirty="0"/>
            </a:br>
            <a:r>
              <a:rPr lang="en-US" sz="5400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0B8F-230C-B741-95CD-EC7131015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3642"/>
            <a:ext cx="10515600" cy="417970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Medicine, Computational Biology</a:t>
            </a:r>
          </a:p>
          <a:p>
            <a:pPr lvl="1"/>
            <a:r>
              <a:rPr lang="en-US" sz="3200" dirty="0"/>
              <a:t>diagnostic expert systems, tumor detection, drug discovery, DNA sequencing</a:t>
            </a:r>
          </a:p>
          <a:p>
            <a:r>
              <a:rPr lang="en-US" sz="3600" dirty="0"/>
              <a:t>Play games; chess, go, poker, flappy bird…</a:t>
            </a:r>
          </a:p>
          <a:p>
            <a:r>
              <a:rPr lang="en-US" sz="3600" dirty="0"/>
              <a:t>Computational finance</a:t>
            </a:r>
          </a:p>
          <a:p>
            <a:pPr lvl="1"/>
            <a:r>
              <a:rPr lang="en-US" sz="3200" dirty="0"/>
              <a:t>credit scoring, algorithmic trading</a:t>
            </a:r>
          </a:p>
          <a:p>
            <a:r>
              <a:rPr lang="en-US" sz="3600" dirty="0"/>
              <a:t>Marketing</a:t>
            </a:r>
          </a:p>
          <a:p>
            <a:pPr lvl="1"/>
            <a:r>
              <a:rPr lang="en-US" sz="3200" dirty="0"/>
              <a:t>Ad targeting, lead prediction</a:t>
            </a:r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F6E83-3EFB-CD47-85BE-6EAAEC482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076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EF4E7-5884-CE45-B8D8-07A6AF69C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More Examples of </a:t>
            </a:r>
            <a:br>
              <a:rPr lang="en-US" sz="5400" dirty="0"/>
            </a:br>
            <a:r>
              <a:rPr lang="en-US" sz="5400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0B8F-230C-B741-95CD-EC7131015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5870"/>
            <a:ext cx="10515600" cy="4587482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Voice Recognition, Text-to-speech</a:t>
            </a:r>
          </a:p>
          <a:p>
            <a:r>
              <a:rPr lang="en-US" sz="3600" dirty="0"/>
              <a:t>Text Data, NLP</a:t>
            </a:r>
          </a:p>
          <a:p>
            <a:pPr lvl="1"/>
            <a:r>
              <a:rPr lang="en-US" sz="3200" dirty="0"/>
              <a:t>classifying/clustering articles, resumes, human profiles</a:t>
            </a:r>
          </a:p>
          <a:p>
            <a:pPr lvl="1"/>
            <a:r>
              <a:rPr lang="en-US" sz="3200" dirty="0"/>
              <a:t>spam detection</a:t>
            </a:r>
          </a:p>
          <a:p>
            <a:pPr lvl="1"/>
            <a:r>
              <a:rPr lang="en-US" sz="3200" dirty="0"/>
              <a:t>translation</a:t>
            </a:r>
          </a:p>
          <a:p>
            <a:r>
              <a:rPr lang="en-US" sz="3600" dirty="0"/>
              <a:t>Recommending </a:t>
            </a:r>
          </a:p>
          <a:p>
            <a:pPr lvl="1"/>
            <a:r>
              <a:rPr lang="en-US" sz="3200" dirty="0"/>
              <a:t>a product to buy</a:t>
            </a:r>
          </a:p>
          <a:p>
            <a:pPr lvl="1"/>
            <a:r>
              <a:rPr lang="en-US" sz="3200" dirty="0"/>
              <a:t>next movie to watch</a:t>
            </a:r>
          </a:p>
          <a:p>
            <a:pPr lvl="1"/>
            <a:r>
              <a:rPr lang="en-US" sz="3200" dirty="0"/>
              <a:t>next date (matchmaking)</a:t>
            </a:r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31F83-AA32-1F48-BCEE-C1630FE49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905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79AF42-A86E-9749-BB22-0A6C67984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36" y="2150075"/>
            <a:ext cx="9343915" cy="3988831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D571D1E-FAF2-5849-A49D-E2A0AEA91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504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84123-95FD-784D-A990-084E0845C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(Supervised) Machine Learning Defined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A66A9-383B-F044-8AA2-8D2AAC6AD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516112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/>
              <a:t>A process by which computer learns how to be successful at a certain task without being explicitly programmed to do so</a:t>
            </a:r>
          </a:p>
          <a:p>
            <a:r>
              <a:rPr lang="en-US" sz="3600" dirty="0"/>
              <a:t>Algorithms use the definition of success to </a:t>
            </a:r>
            <a:r>
              <a:rPr lang="en-US" sz="3600" b="1" dirty="0"/>
              <a:t>fit</a:t>
            </a:r>
            <a:r>
              <a:rPr lang="en-US" sz="3600" dirty="0"/>
              <a:t> a model that transforms the input into an output</a:t>
            </a:r>
          </a:p>
          <a:p>
            <a:pPr lvl="1"/>
            <a:r>
              <a:rPr lang="en-US" sz="3200" dirty="0"/>
              <a:t>Chooses best features to predict output</a:t>
            </a:r>
          </a:p>
          <a:p>
            <a:pPr lvl="1"/>
            <a:r>
              <a:rPr lang="en-US" sz="3200" dirty="0"/>
              <a:t>Finds best parameters/thresholds to create the function (model) that predicts the value closest to actual output in given training examples</a:t>
            </a:r>
          </a:p>
          <a:p>
            <a:r>
              <a:rPr lang="en-US" sz="3600" dirty="0"/>
              <a:t>This model is used to predict output for new cases</a:t>
            </a:r>
          </a:p>
          <a:p>
            <a:endParaRPr lang="en-US" sz="3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C43C2D-2A71-884B-A5ED-5DE336B4D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713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A08273-6615-8C4D-B46D-1C1A48942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377" y="113767"/>
            <a:ext cx="5169877" cy="68580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71F6E2F-4768-544C-8C1A-856A55B44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61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8648BD-C7FB-0848-A14C-189A1F478E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92" y="123567"/>
            <a:ext cx="2169719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3" descr="Move mouse over image">
            <a:extLst>
              <a:ext uri="{FF2B5EF4-FFF2-40B4-BE49-F238E27FC236}">
                <a16:creationId xmlns:a16="http://schemas.microsoft.com/office/drawing/2014/main" id="{F56DE2F2-3CC1-DD46-B40D-33D21324E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5989" y="308391"/>
            <a:ext cx="10083113" cy="6291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3173BA-CC38-344E-A363-BC965F978D5E}"/>
              </a:ext>
            </a:extLst>
          </p:cNvPr>
          <p:cNvSpPr/>
          <p:nvPr/>
        </p:nvSpPr>
        <p:spPr>
          <a:xfrm>
            <a:off x="5799930" y="6230232"/>
            <a:ext cx="57653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http://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scikit-learn.org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/stable/tutorial/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machine_learning_map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/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0BAD2AB-459E-D649-B024-494B780F9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25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TalkTemplate" id="{CCAF7D0E-D159-8A49-B666-0F2EA74CCF32}" vid="{203D02A3-5FFE-E640-A03F-94ACA0A5FD7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12824</TotalTime>
  <Words>476</Words>
  <Application>Microsoft Macintosh PowerPoint</Application>
  <PresentationFormat>Widescreen</PresentationFormat>
  <Paragraphs>65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Office Theme</vt:lpstr>
      <vt:lpstr>Intro to ML and NLP with scikit-learn</vt:lpstr>
      <vt:lpstr>Follow Us</vt:lpstr>
      <vt:lpstr>PowerPoint Presentation</vt:lpstr>
      <vt:lpstr>Examples of  Machine Learning</vt:lpstr>
      <vt:lpstr>More Examples of  Machine Learning</vt:lpstr>
      <vt:lpstr>PowerPoint Presentation</vt:lpstr>
      <vt:lpstr>(Supervised) Machine Learning Defined </vt:lpstr>
      <vt:lpstr>PowerPoint Presentation</vt:lpstr>
      <vt:lpstr>PowerPoint Presentation</vt:lpstr>
      <vt:lpstr>Scikit-Learn Terminology</vt:lpstr>
      <vt:lpstr>Scikit-Learn</vt:lpstr>
      <vt:lpstr>Fit a function</vt:lpstr>
      <vt:lpstr>How do we fit?</vt:lpstr>
      <vt:lpstr>PowerPoint Presentation</vt:lpstr>
      <vt:lpstr>News</vt:lpstr>
      <vt:lpstr>Competitions, Datasets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Ozgur Ozturk</cp:lastModifiedBy>
  <cp:revision>41</cp:revision>
  <dcterms:created xsi:type="dcterms:W3CDTF">2018-09-07T15:45:33Z</dcterms:created>
  <dcterms:modified xsi:type="dcterms:W3CDTF">2021-10-10T12:00:20Z</dcterms:modified>
</cp:coreProperties>
</file>

<file path=docProps/thumbnail.jpeg>
</file>